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4" r:id="rId4"/>
    <p:sldId id="298" r:id="rId5"/>
    <p:sldId id="270" r:id="rId6"/>
    <p:sldId id="297" r:id="rId7"/>
    <p:sldId id="304" r:id="rId8"/>
    <p:sldId id="274" r:id="rId9"/>
    <p:sldId id="303" r:id="rId10"/>
    <p:sldId id="261" r:id="rId11"/>
    <p:sldId id="259" r:id="rId12"/>
    <p:sldId id="302" r:id="rId13"/>
    <p:sldId id="288" r:id="rId14"/>
    <p:sldId id="272" r:id="rId15"/>
    <p:sldId id="289" r:id="rId16"/>
    <p:sldId id="291" r:id="rId17"/>
    <p:sldId id="293" r:id="rId18"/>
    <p:sldId id="284" r:id="rId19"/>
    <p:sldId id="296" r:id="rId20"/>
    <p:sldId id="300" r:id="rId21"/>
    <p:sldId id="299" r:id="rId22"/>
    <p:sldId id="295" r:id="rId23"/>
    <p:sldId id="305" r:id="rId24"/>
    <p:sldId id="301" r:id="rId25"/>
    <p:sldId id="306" r:id="rId26"/>
    <p:sldId id="307" r:id="rId27"/>
    <p:sldId id="278" r:id="rId28"/>
    <p:sldId id="286" r:id="rId29"/>
    <p:sldId id="266" r:id="rId30"/>
    <p:sldId id="258" r:id="rId31"/>
    <p:sldId id="269" r:id="rId32"/>
    <p:sldId id="308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0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97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62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006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71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5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276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18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1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30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93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13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40AEB-73AC-4400-A383-E76183C75903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344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8973519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09-Машины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оборудование для свайных работ.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1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Сваебойные молоты.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Самоходные сваебойные устройства – копры.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70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" y="0"/>
            <a:ext cx="1205484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 оборудование для свайных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зданий и сооружений на грунтах, не обладающих достаточной несущей способностью, необходимо забивать в грунт значительное количество свай. Число свай, сечение и глубина их погружения зависят от качества грунта и нагрузки от возводимого сооружения.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цикл погружения свай включает: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 и установку свай в проектное положение;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сваи в грунт до проектной отметки или «отказа»;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сваебойной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от забитой сваи к месту погружения следующей.  </a:t>
            </a:r>
          </a:p>
          <a:p>
            <a:pPr algn="just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сваи в грунт: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забивка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сваебойным молотом - наиболее распространенный способ;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забивка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одновременным подмывом грунта водой;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вибропогружение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вдавливание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ввинчивание;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предварительной скважины в грунте – лидером (пробойником) с последующим погружением сваи.</a:t>
            </a:r>
          </a:p>
        </p:txBody>
      </p:sp>
    </p:spTree>
    <p:extLst>
      <p:ext uri="{BB962C8B-B14F-4D97-AF65-F5344CB8AC3E}">
        <p14:creationId xmlns:p14="http://schemas.microsoft.com/office/powerpoint/2010/main" val="2939273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машин: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ударного действия.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вибрационного и виброударного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действия.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вдавливания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свай.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завинчивания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свай.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смешанного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 (вибровдавливающие машины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забивки шпунта, применяемые при устройстве подпорных стен и водоудерживающих перемычек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Сваебойные молоты.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сваебойных молотов: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1.Механические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представляющие массивную чугунную отливку, которая может подниматься канатом и падать под действием собственной массы на сваю.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молотов 1000 – 5000 кг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высота свободного падения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3 м.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высоты подъема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ударов молота составляет до 12 -18 в одну минуту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молоты просты и долговечны, однако имеют низкую производительность.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Паровоздушные – приводятся в действие силой пара или сжатого воздуха.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85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laidy.com/files/704/703647/page-9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" y="233400"/>
            <a:ext cx="5779157" cy="40490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59" y="2086490"/>
            <a:ext cx="5974081" cy="45849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3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0"/>
            <a:ext cx="12039600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3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Дизель-молоты – используется энергия, высвобождающаяся при воспламенении топлива.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образуются газы, подбрасывающие тяжелый поршень, при обратном падении которого наносится удар по свае.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Бывают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штанговые;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трубчатые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Электрические: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вибропогружатели – вибрационная машина для погружения в грунт и извлечения из него свай, шпунтов, труб.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вибромолоты – ударно-вибрационная машина для забивки и извлечения свай, рыхления и уплотнения грунтов путем совместного воздействия ударов и вибрации. Отличие от вибропогружателя в том, что его корпус не имеет жесткой связи со сваей.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типу управления различают: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ручным управлением,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полуавтоматическим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технической характеристики сваебойных молотов: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молота включает: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(холостой ход),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падение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до соударения с оголовником сваи (рабочий ход).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2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1"/>
            <a:ext cx="1207008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Дизель-молоты.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подразделяются на два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штанговые и трубчатые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Важнейшими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штанговых молотов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 масса падающей части (ударника), частота ударов, энергия удара, мертвая масса (масса неподвижной части).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 модели молотов для забивки свай различных масс.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штанговых дизель-молотов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колеблется от 180 до 2500 кг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ударов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минуту 42 – 60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крупных машин),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молота 315 – 4500 кг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для погружения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 массой до 2000 кг.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дизель-молоты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эффективны по ряду причин, среди которых повышенная энергия удара, большая долговечность, меньшая степень допускаемого сжатия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Масса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молотов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‒ 5000 кг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ударов 42 – 44, масса молота 1200 – 10000 кг.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молотов, кроме вышеуказанных показателей, важными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эксплуатационными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 являются наибольшая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удара, расход топлива 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смазки.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94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slaidy.com/files/704/703647/page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1" y="107754"/>
            <a:ext cx="5464648" cy="40984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480" y="2048612"/>
            <a:ext cx="6264125" cy="4698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4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8440" y="14287"/>
            <a:ext cx="943356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Устройство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дизель-молота показано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направляющего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цилиндра 6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перемещается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поршень 5.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падении вниз он давит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выступающий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внутрь трубы рычаг топливного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насоса 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форсунки которого происходит истекание струи топлива.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образует самовоспламеняющуюся при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давлении от сжатия поршнем смесь.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Взрывообразное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сгорание смеси 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 охлаждаемого водой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 9,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образует удар, часть энергии которого передается через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шабот 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сваю, другая часть отбрасывает вверх поршень, после чего цикл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повторяется.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из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 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Первоначальный подъем поршня осуществляется специальным захватом ‒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"кошкой" 8 с помощью каната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Отработанные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газы и порции свежего воздуха проходят через специальные патрубки.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920" y="120967"/>
            <a:ext cx="2453640" cy="59150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2201" y="6105941"/>
            <a:ext cx="19105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Дизель-молот </a:t>
            </a:r>
          </a:p>
        </p:txBody>
      </p:sp>
    </p:spTree>
    <p:extLst>
      <p:ext uri="{BB962C8B-B14F-4D97-AF65-F5344CB8AC3E}">
        <p14:creationId xmlns:p14="http://schemas.microsoft.com/office/powerpoint/2010/main" val="63828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slaidy.com/files/704/703647/page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" y="124031"/>
            <a:ext cx="5260065" cy="39450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812532"/>
            <a:ext cx="6522720" cy="48920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37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slaidy.com/files/704/703647/page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62" y="92771"/>
            <a:ext cx="4298948" cy="31274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040" y="838377"/>
            <a:ext cx="6974130" cy="523059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slaidy.com/files/704/703647/page-1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8"/>
          <a:stretch/>
        </p:blipFill>
        <p:spPr bwMode="auto">
          <a:xfrm>
            <a:off x="142962" y="3222509"/>
            <a:ext cx="4298948" cy="34713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1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Гидромолоты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более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совершенными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машинами, не загрязняют окружающую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среду.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Используются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для забивки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железобетонных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свай, так и для погружения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металлического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шпунта, труб, столбов и т. д.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еще не нашли широкого применения. Масса ударной части 200 – 7500 кг, частота ударов в минуту 50 – 200, масса молота 750 – 11000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Вибропогружатели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вибромолоты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Эти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Вибропогружатели обеспечивают погружение свай, оболочек, труб в несвязные грунты.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производительнее дизель-молотов в 2 – 3 раза.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благодаря вибрации свай,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возбуждаемой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массивными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дебалансными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валами, вращающимися в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диапазонах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– 550 (низкочастотные), 700 – 1500 (высокочастотные)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оборотов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минуту. 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Низкочастотные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применяются для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крупногабаритных, тяжеловесных элементов, высокочастотные – для работы со шпунтом, трубами и т. п.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электродвигателей высокочастотных машин – 40 кВт, </a:t>
            </a: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низкочастотных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60 – 400 кВт, масса 2200 ‒ 27600 кг. </a:t>
            </a:r>
            <a:endParaRPr lang="ru-RU" sz="19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вибромолотов кроме вибрации через наголовник на сваю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передается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и ударная нагрузка.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электродвигателей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‒ 80 кВт, масса 1100 – 8000 кг, число ударов в минуту 480 ‒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1440.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извлечения из грунта металлического шпунта массой до 2000 кг применяют разновидность вибромолота –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шпунтовыдергиватель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3754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slaidy.com/files/704/703647/page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61319"/>
            <a:ext cx="7733441" cy="58000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22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slaidy.com/files/704/703647/page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96" y="135685"/>
            <a:ext cx="5915324" cy="44364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71049"/>
            <a:ext cx="5869678" cy="44022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32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slaidy.com/files/704/703647/page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54" y="100945"/>
            <a:ext cx="5941086" cy="44558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60" y="2381852"/>
            <a:ext cx="5799754" cy="43498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7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slaidy.com/files/704/703647/page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9" y="0"/>
            <a:ext cx="5547360" cy="41605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2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961" y="2133601"/>
            <a:ext cx="6187028" cy="4640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3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slaidy.com/files/704/703647/page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4" y="0"/>
            <a:ext cx="5242559" cy="39319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60" y="1746856"/>
            <a:ext cx="6591338" cy="49435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26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slaidy.com/files/704/703647/page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48" y="136581"/>
            <a:ext cx="5934211" cy="44506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691" y="2301240"/>
            <a:ext cx="5920117" cy="44400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17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Самоходные сваебойные устройства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Все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связанные с установкой на место погружения забиваемой сваи и её погружением, выполняют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сваебойные машины – копры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изготавливают на базе гусеничных тракторов, шасси грузовых автомобилей, на базе одноковшовых экскаваторов или на рельсовом ходу.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 сваебойных установок: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забиваемой сваи,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молота.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навески рабочего органа различают: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фронтальные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боковой подвеской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7640" y="4170372"/>
            <a:ext cx="12024360" cy="2499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гражданском строительстве наибольшее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нашли самоходные копровые установки, в том числе на базе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тракторов, а также навесное копровое оборудование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кранам.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Современные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копры обеспечивают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 длиной до 25 м в вертикальном и наклонном положениях</a:t>
            </a:r>
          </a:p>
        </p:txBody>
      </p:sp>
    </p:spTree>
    <p:extLst>
      <p:ext uri="{BB962C8B-B14F-4D97-AF65-F5344CB8AC3E}">
        <p14:creationId xmlns:p14="http://schemas.microsoft.com/office/powerpoint/2010/main" val="14986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классификации копров заложена конструкция ходового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этому признаку копры делят навесные (КН),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рельсовые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(КР) и мостовые (КМ).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конструктивному исполнению приводов и механизмов копры и копровое оборудование делят на: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универсальные, имеющие поворотную платформу и изменяющие вылет и рабочий наклон копровой стрелы;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– полууниверсальные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имеющие либо только поворотную платформу с оборудованием для погружения вертикальных свай без изменения вылета и рабочего наклона копровой стрелы, либо только рабочий наклон копровой стрелы для погружения наклонных свай;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IY – простые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имеющие поворотной плаформы, а также механизмов для изменения вылета и рабочего наклона копровой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Размеры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копров и копрового оборудования зависят от размеров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погружаемых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 свай. В соответствии с этим изготавливают копры и копровое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свай длиной до: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(3…8) м;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(9…12) м;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(13…16) м;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(17…20) м;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(21…25) м и более.</a:t>
            </a:r>
          </a:p>
        </p:txBody>
      </p:sp>
    </p:spTree>
    <p:extLst>
      <p:ext uri="{BB962C8B-B14F-4D97-AF65-F5344CB8AC3E}">
        <p14:creationId xmlns:p14="http://schemas.microsoft.com/office/powerpoint/2010/main" val="3347176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Копры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которых мачты обладают выше тремя степенями свободы,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одной какой-либо из этих степеней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копер называют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полууниверсальным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наличии только поворотного в плане движения —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простым.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9673" y="6343532"/>
            <a:ext cx="5224807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Копер С-870: </a:t>
            </a:r>
            <a:endParaRPr lang="ru-RU" sz="19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slaidy.com/files/704/703647/page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447"/>
          <a:stretch/>
        </p:blipFill>
        <p:spPr bwMode="auto">
          <a:xfrm>
            <a:off x="139673" y="1169551"/>
            <a:ext cx="6162197" cy="51739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398441" y="1169551"/>
            <a:ext cx="569698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избежание повреждения грузовых канатов при возможном погружении сваи от массы молота необходимо после его опускания на сваю немедленно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ослабить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канаты молота и сваи, и при дальнейшей забивке не допускать 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натяжения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окончании забивки молот необходимо снять со сваи. Затем установить упор в рабочее положение и поставить на него молот, после чего установить на точку забивки следующей сваи.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передвижении агрегата С-870 в пределах строительной площадки 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до 100 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некоторый наклон копровой стреле вперед по ходу трактора, что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92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забивки большого количества крупноразмерных свай на строительных площадках, как правило, под промышленные объекты применяют копры на рельсовом ходу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1" y="707886"/>
            <a:ext cx="3916680" cy="50223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37160" y="5842337"/>
            <a:ext cx="41510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Копровая установка на базе экскаватора: 1 – экскаватор; 2 – стрела; 3 – дизель-молот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75760" y="819983"/>
            <a:ext cx="801624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Однако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копровых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сваями длиной до 9 ‒ 12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таких копров составляет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– 30 свай длиной 8 м в смену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 средней плотности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копровой установки обращают внимание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возможную длину свай, погружаемых с ее помощью.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Непосредственное выполнение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свайных работ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свайных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погружателей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наиболее часто используют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дизельные 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Погружают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сваи с помощью вибрации или механическим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пригрузом в предварительно выполненные лидерные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диаметром, несколько меньшим поперечных размеров свай.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буронабивных свай применяют специальные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буровые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установки. Они позволяют сооружать скважины с уширением основания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498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Передвижение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копрового агрегата с поднятым молотом категорически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Въезд и выезд из котлована осуществляют задним ходом и только при транспортном положении стрелы.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малых рассредоточенных объемов свайных работ применяют копры и копровое оборудование, навешиваемые на грузовые автомобили.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Обладая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мобильностью, такое оборудование способно обслуживать строительные объекты, рассредоточенные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радиусе до 200 км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Копер СА-8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выпускает Тверской ремонтно-механический завод.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Базой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копра является автомобиль «Урал-375» или КрАЗ-257,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Конструкция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копра позволяет забивать вертикальные и наклонные сваи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до 8 м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2,5 т.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рабочем положении устойчивость копрового оборудования обеспечивается гидравлическими выносными опорами.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рабочих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дизель-молоты: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трубчатый С-995 с массой ударной части 1250 кг и штанговый С-268 с массой ударной части 1800 кг,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оборудованные дистанционным управлением.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1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969" y="132398"/>
            <a:ext cx="8377888" cy="46942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4945" y="4826675"/>
            <a:ext cx="84239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Копер СА-8 на базе автомобиля «Урал-375»: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гидравлические опоры; 2− подвижная рама;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механизм подъема сваи; 4 − копровая стрела;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молот; 6 − головка стрелы; 7 − гидроцилиндр механизма подъема сваи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 подъема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наклона стрелы; 9 − гидрораспределители;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автомобиль; 11 − стойка для опирания стрелы в транспортном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64880" y="132397"/>
            <a:ext cx="35204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Копром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выполнять следующие операции: подтаскивание свай, подъем и установку их под молот, а также погружение свай с корректировкой на вертикальность.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Подъем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молота и сваи осуществляют полиспастами, приводимыми в движение гидроцилиндрами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Направляющая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стрелка может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наклоняться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вправо-влево, назад-вперед и устанавливаться строго вертикально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неровностей и уклонов строительной площадки.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83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Машины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оборудование для бескопрового погружения свай.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Анализ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копров и копрового оборудования показывает, что последние поддерживают сваю только в начальный период ее погружения,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на 1/4 ее длины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дальнейший процесс это оборудование уже не оказывает влияния. Разработаны и испытаны способы бескопрового погружения свай.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пирамидальных, суживающихся книзу свай, сначала бурильной машиной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ямобуром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отрывают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лидерную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скважину глубиной,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равной 1/4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длины погружаемой сваи.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наголовник 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подвешенный 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крюку крана 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погружателе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вместе с ним подводят к голове сваи и закрепляют на ней конический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хвостовик наголовника 5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Краном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поднимают сваю с погружателем и устанавливают ее в лидерную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Поддерживая в таком положении погружатель, производят погружение сваи на заданную глубину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после чего наголовник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отсоединяют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сваи и перемещают на новое рабочее место.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0" y="4185761"/>
            <a:ext cx="5562600" cy="26056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53100" y="4338161"/>
            <a:ext cx="6385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бескопрового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пирамидальных свай: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ямобуром;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)− с хвостовиком наголовником;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−с лидерным скважинным;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− с заданной глубиной;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сваеустанощик;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кран;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погружатель;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наголовник.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4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Порядок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работ бескопрового погружения призматических свай с использованием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сваеустановщика 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оборудованного захватным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920" y="707886"/>
            <a:ext cx="8164830" cy="37806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21920" y="4488557"/>
            <a:ext cx="81648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бескопрового погружения призматических свай: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сваи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монтаж наголовника с погружателем; в – погружение сваи;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сваеустановщик; 2– кран; 3– погружатель; 4– наголовник;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свая </a:t>
            </a:r>
          </a:p>
        </p:txBody>
      </p:sp>
    </p:spTree>
    <p:extLst>
      <p:ext uri="{BB962C8B-B14F-4D97-AF65-F5344CB8AC3E}">
        <p14:creationId xmlns:p14="http://schemas.microsoft.com/office/powerpoint/2010/main" val="326018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laidy.com/files/704/703647/pag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880" y="2002798"/>
            <a:ext cx="5752240" cy="35598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133750"/>
            <a:ext cx="5745480" cy="32091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slaidy.com/files/704/703647/page-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3403814"/>
            <a:ext cx="5745480" cy="33322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7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slaidy.com/files/704/703647/page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08" y="167957"/>
            <a:ext cx="4871832" cy="32081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642" y="1630680"/>
            <a:ext cx="6753238" cy="50649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slaidy.com/files/704/703647/page-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08" y="3429316"/>
            <a:ext cx="4871831" cy="32662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07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laidy.com/files/704/703647/page-3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22" b="7771"/>
          <a:stretch/>
        </p:blipFill>
        <p:spPr bwMode="auto">
          <a:xfrm>
            <a:off x="103580" y="4145281"/>
            <a:ext cx="6858000" cy="26060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2" descr="https://slaidy.com/files/704/703647/page-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6"/>
          <a:stretch/>
        </p:blipFill>
        <p:spPr bwMode="auto">
          <a:xfrm>
            <a:off x="103580" y="106680"/>
            <a:ext cx="6858000" cy="39244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05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стройство буроинъекционных свай бурение заполнение бетоном и подъем шнека завершение бетонирования армирование сваи 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79" y="120445"/>
            <a:ext cx="5874447" cy="44058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265" y="2316480"/>
            <a:ext cx="5900992" cy="44257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8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182880"/>
            <a:ext cx="117805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Контрольные вопросы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1</a:t>
            </a:r>
            <a:r>
              <a:rPr lang="ru-RU" dirty="0"/>
              <a:t>. Назовите способы погружения сваи в грунт. 2. Приведите общую классификацию машин для свайных работ. 3. Для чего предназначены копры? 4. Какие машины используют в качестве базовых для работы с копровым оборудованием? 5. Перечислите виды сваебойных молотов. Как они устроены и как работают? 6. Назовите главные параметры сваебойных молотов. 7. Для чего предназначены и как работают вибропогружатели? 8. Для чего предназначены и как работают </a:t>
            </a:r>
            <a:r>
              <a:rPr lang="ru-RU" dirty="0" err="1"/>
              <a:t>вибромолоты?Для</a:t>
            </a:r>
            <a:r>
              <a:rPr lang="ru-RU" dirty="0"/>
              <a:t> чего необходимы </a:t>
            </a:r>
            <a:r>
              <a:rPr lang="ru-RU" dirty="0" smtClean="0"/>
              <a:t>пневмопробойники?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Каковы </a:t>
            </a:r>
            <a:r>
              <a:rPr lang="ru-RU" dirty="0"/>
              <a:t>принципы работы буровых машин? 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Приведите </a:t>
            </a:r>
            <a:r>
              <a:rPr lang="ru-RU" dirty="0"/>
              <a:t>классификацию машин для свайных работ. 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Какие </a:t>
            </a:r>
            <a:r>
              <a:rPr lang="ru-RU" dirty="0"/>
              <a:t>машины используются для погружения свай в </a:t>
            </a:r>
            <a:r>
              <a:rPr lang="ru-RU" dirty="0" smtClean="0"/>
              <a:t>несвязные грунты?</a:t>
            </a:r>
          </a:p>
          <a:p>
            <a:pPr marL="342900" indent="-342900">
              <a:buAutoNum type="arabicPeriod"/>
            </a:pPr>
            <a:r>
              <a:rPr lang="ru-RU" dirty="0" smtClean="0"/>
              <a:t>Для </a:t>
            </a:r>
            <a:r>
              <a:rPr lang="ru-RU" dirty="0"/>
              <a:t>чего предназначены копровые установки? 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 </a:t>
            </a:r>
            <a:r>
              <a:rPr lang="ru-RU" dirty="0"/>
              <a:t>каком принципе работают дизель-молоты?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/>
              <a:t>1. Назовите способы погружения сваи в грунт. 2. Приведите общую классификацию машин для свайных работ. 3. Для чего предназначены копры? 4. Какие машины используют в качестве базовых для работы с копровым оборудованием? 5. Перечислите виды сваебойных молотов. Как они устроены и как работают? 6. Назовите главные параметры сваебойных молотов. 7. Для чего предназначены и как работают вибропогружатели? 8. Для чего предназначены и как работают вибромолоты?</a:t>
            </a:r>
          </a:p>
        </p:txBody>
      </p:sp>
    </p:spTree>
    <p:extLst>
      <p:ext uri="{BB962C8B-B14F-4D97-AF65-F5344CB8AC3E}">
        <p14:creationId xmlns:p14="http://schemas.microsoft.com/office/powerpoint/2010/main" val="193570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210800" y="-196596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2164080"/>
            <a:ext cx="507492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71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2348</Words>
  <Application>Microsoft Office PowerPoint</Application>
  <PresentationFormat>Широкоэкранный</PresentationFormat>
  <Paragraphs>165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24</cp:revision>
  <dcterms:created xsi:type="dcterms:W3CDTF">2023-01-06T04:40:05Z</dcterms:created>
  <dcterms:modified xsi:type="dcterms:W3CDTF">2023-01-09T14:37:24Z</dcterms:modified>
</cp:coreProperties>
</file>